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744" r:id="rId2"/>
    <p:sldId id="762" r:id="rId3"/>
    <p:sldId id="763" r:id="rId4"/>
    <p:sldId id="757" r:id="rId5"/>
    <p:sldId id="764" r:id="rId6"/>
    <p:sldId id="765" r:id="rId7"/>
    <p:sldId id="319" r:id="rId8"/>
    <p:sldId id="328" r:id="rId9"/>
    <p:sldId id="329" r:id="rId10"/>
    <p:sldId id="330" r:id="rId11"/>
    <p:sldId id="746" r:id="rId12"/>
    <p:sldId id="331" r:id="rId13"/>
    <p:sldId id="766" r:id="rId1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" initials="G" lastIdx="2" clrIdx="0">
    <p:extLst>
      <p:ext uri="{19B8F6BF-5375-455C-9EA6-DF929625EA0E}">
        <p15:presenceInfo xmlns:p15="http://schemas.microsoft.com/office/powerpoint/2012/main" userId="479f764143af08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6305" autoAdjust="0"/>
  </p:normalViewPr>
  <p:slideViewPr>
    <p:cSldViewPr>
      <p:cViewPr varScale="1">
        <p:scale>
          <a:sx n="52" d="100"/>
          <a:sy n="52" d="100"/>
        </p:scale>
        <p:origin x="102" y="1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B21F5C-4705-494F-99E3-9A9BEA740D4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15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B21F5C-4705-494F-99E3-9A9BEA740D4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84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</a:t>
            </a:r>
            <a:r>
              <a:rPr lang="en-US" baseline="0" dirty="0"/>
              <a:t>e note here that councils can reject a member.  This can be done in cases of error in assignment or eligibility concerns.  Please remember that issues of Catholicity should be made by the councils chaplain.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21AE8-DFEA-764F-B145-27F89E12292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0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1828801"/>
            <a:ext cx="7239000" cy="1300163"/>
          </a:xfrm>
        </p:spPr>
        <p:txBody>
          <a:bodyPr/>
          <a:lstStyle/>
          <a:p>
            <a:r>
              <a:rPr lang="en-US" sz="6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E-Membership</a:t>
            </a:r>
            <a:endParaRPr lang="en-US" sz="4000" b="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1" y="3886200"/>
            <a:ext cx="8381999" cy="1033860"/>
          </a:xfrm>
        </p:spPr>
        <p:txBody>
          <a:bodyPr/>
          <a:lstStyle/>
          <a:p>
            <a:endParaRPr lang="en-US" sz="1000" b="1" dirty="0"/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Doug Kokot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 E-Membership, Retention &amp; Email Director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10566400" cy="1143000"/>
          </a:xfrm>
        </p:spPr>
        <p:txBody>
          <a:bodyPr/>
          <a:lstStyle/>
          <a:p>
            <a:r>
              <a:rPr lang="en-US" dirty="0"/>
              <a:t>Transferring E-members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48200"/>
          </a:xfrm>
        </p:spPr>
        <p:txBody>
          <a:bodyPr>
            <a:normAutofit/>
          </a:bodyPr>
          <a:lstStyle/>
          <a:p>
            <a:pPr marL="460375" indent="-460375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the member goes through the admissions process and has taken his admission degree, he can be transferred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Methods:</a:t>
            </a:r>
          </a:p>
          <a:p>
            <a:pPr marL="1317625" lvl="2" indent="-517525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Online</a:t>
            </a:r>
          </a:p>
          <a:p>
            <a:pPr marL="1317625" lvl="2" indent="-517525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100</a:t>
            </a:r>
          </a:p>
          <a:p>
            <a:pPr marL="460375" indent="-460375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member does not show up in the Assigned tab, the transfer can be completed using a Form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0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8915400" cy="1143000"/>
          </a:xfrm>
        </p:spPr>
        <p:txBody>
          <a:bodyPr/>
          <a:lstStyle/>
          <a:p>
            <a:r>
              <a:rPr lang="en-US" dirty="0"/>
              <a:t>E-member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9677400" cy="4191000"/>
          </a:xfrm>
        </p:spPr>
        <p:txBody>
          <a:bodyPr/>
          <a:lstStyle/>
          <a:p>
            <a:pPr marL="573088" indent="-573088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 to get involved by helping out</a:t>
            </a:r>
          </a:p>
          <a:p>
            <a:pPr marL="573088" indent="-573088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 to a meeting</a:t>
            </a:r>
          </a:p>
          <a:p>
            <a:pPr marL="573088" indent="-573088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friend</a:t>
            </a:r>
          </a:p>
          <a:p>
            <a:pPr marL="573088" indent="-573088"/>
            <a:endParaRPr lang="en-US" sz="2800" dirty="0"/>
          </a:p>
          <a:p>
            <a:pPr marL="573088" indent="-573088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Then… Invite to join</a:t>
            </a:r>
          </a:p>
          <a:p>
            <a:pPr marL="396875" indent="-396875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4265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42900"/>
            <a:ext cx="10566400" cy="1143000"/>
          </a:xfrm>
        </p:spPr>
        <p:txBody>
          <a:bodyPr/>
          <a:lstStyle/>
          <a:p>
            <a:r>
              <a:rPr lang="en-US" dirty="0"/>
              <a:t>Transferring E-members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5" indent="-460375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NEED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submit a form 100 when using the online membership method</a:t>
            </a:r>
          </a:p>
          <a:p>
            <a:pPr marL="460375" indent="-460375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Councils will receive +1 when an online member transfers into a local council</a:t>
            </a:r>
          </a:p>
          <a:p>
            <a:pPr marL="460375" indent="-460375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member is an insurance client, you will receive a +1 for that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8915400" cy="1143000"/>
          </a:xfrm>
        </p:spPr>
        <p:txBody>
          <a:bodyPr/>
          <a:lstStyle/>
          <a:p>
            <a:r>
              <a:rPr lang="en-US" dirty="0"/>
              <a:t>E-membership &amp;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210800" cy="4191000"/>
          </a:xfrm>
        </p:spPr>
        <p:txBody>
          <a:bodyPr/>
          <a:lstStyle/>
          <a:p>
            <a:pPr marL="573088" indent="-573088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Agents will be notified about all new members who join online and are assigned to their agency</a:t>
            </a:r>
          </a:p>
          <a:p>
            <a:pPr marL="573088" indent="-573088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 will contact and encourage online members to consider joining a local council</a:t>
            </a:r>
          </a:p>
        </p:txBody>
      </p:sp>
    </p:spTree>
    <p:extLst>
      <p:ext uri="{BB962C8B-B14F-4D97-AF65-F5344CB8AC3E}">
        <p14:creationId xmlns:p14="http://schemas.microsoft.com/office/powerpoint/2010/main" val="2665739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8349" y="1828800"/>
            <a:ext cx="8115300" cy="1300163"/>
          </a:xfrm>
        </p:spPr>
        <p:txBody>
          <a:bodyPr/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 One Year Membership Through Dec 2021</a:t>
            </a:r>
            <a:endParaRPr lang="en-US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8381999" cy="1033860"/>
          </a:xfrm>
        </p:spPr>
        <p:txBody>
          <a:bodyPr/>
          <a:lstStyle/>
          <a:p>
            <a:endParaRPr lang="en-US" sz="1000" b="1" dirty="0"/>
          </a:p>
          <a:p>
            <a:r>
              <a:rPr lang="en-US" sz="4400" b="1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Code: MCGIVNEY2020 </a:t>
            </a:r>
            <a:endParaRPr lang="en-US" sz="4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00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42900"/>
            <a:ext cx="10566400" cy="1143000"/>
          </a:xfrm>
        </p:spPr>
        <p:txBody>
          <a:bodyPr/>
          <a:lstStyle/>
          <a:p>
            <a:r>
              <a:rPr lang="en-US" dirty="0"/>
              <a:t>How are we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828800"/>
            <a:ext cx="9982200" cy="4114800"/>
          </a:xfrm>
        </p:spPr>
        <p:txBody>
          <a:bodyPr/>
          <a:lstStyle/>
          <a:p>
            <a:pPr marL="573088" indent="-573088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in nearly 1000 E-Members</a:t>
            </a:r>
          </a:p>
          <a:p>
            <a:pPr marL="573088" indent="-573088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Michigan was number 2 in E-member conversions (49%) for Division 1 Jurisdictions </a:t>
            </a:r>
          </a:p>
          <a:p>
            <a:pPr marL="573088" indent="-573088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1 was at 50%</a:t>
            </a:r>
          </a:p>
          <a:p>
            <a:pPr marL="573088" indent="-573088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 2/3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States new membership were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E-members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3F84-C6EE-4BA0-AD96-690C3622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566400" cy="1143000"/>
          </a:xfrm>
        </p:spPr>
        <p:txBody>
          <a:bodyPr/>
          <a:lstStyle/>
          <a:p>
            <a:r>
              <a:rPr lang="en-US" sz="4000" dirty="0"/>
              <a:t>How to Join</a:t>
            </a:r>
            <a:br>
              <a:rPr lang="en-US" sz="4000" dirty="0"/>
            </a:br>
            <a:r>
              <a:rPr lang="en-US" sz="4000" dirty="0"/>
              <a:t>WWW.kofc.org/Joinus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EEDDD6-48AE-4401-BBDC-FD2D8B485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1574346"/>
            <a:ext cx="4572000" cy="5055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8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03D29D-4D58-4EAA-83F0-5AA036EAD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11"/>
          <a:stretch/>
        </p:blipFill>
        <p:spPr>
          <a:xfrm>
            <a:off x="304800" y="685800"/>
            <a:ext cx="9551293" cy="46482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2DD3372-6ADC-473D-B5C6-8833B09EFF4F}"/>
              </a:ext>
            </a:extLst>
          </p:cNvPr>
          <p:cNvSpPr/>
          <p:nvPr/>
        </p:nvSpPr>
        <p:spPr>
          <a:xfrm>
            <a:off x="8382000" y="990600"/>
            <a:ext cx="3279228" cy="2362200"/>
          </a:xfrm>
          <a:prstGeom prst="wedgeRoundRectCallout">
            <a:avLst>
              <a:gd name="adj1" fmla="val -119124"/>
              <a:gd name="adj2" fmla="val -51205"/>
              <a:gd name="adj3" fmla="val 16667"/>
            </a:avLst>
          </a:prstGeom>
          <a:solidFill>
            <a:srgbClr val="DAE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 email will be sent to the State Membership Team, Grand Knights &amp; Financial Secretaries, when “Preferred Council” is selected by member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E2E42C1-7BEA-47DC-B908-B775D760C68A}"/>
              </a:ext>
            </a:extLst>
          </p:cNvPr>
          <p:cNvSpPr/>
          <p:nvPr/>
        </p:nvSpPr>
        <p:spPr>
          <a:xfrm>
            <a:off x="7646293" y="3810000"/>
            <a:ext cx="2209800" cy="533400"/>
          </a:xfrm>
          <a:prstGeom prst="wedgeRoundRectCallout">
            <a:avLst>
              <a:gd name="adj1" fmla="val -116364"/>
              <a:gd name="adj2" fmla="val -48410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Proposer Credit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5E55-479C-457B-B522-4950CCE7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Member Welcome Packet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FFE14B-35F4-40E1-A19A-6E1250521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057400"/>
            <a:ext cx="8229600" cy="2957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47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42900"/>
            <a:ext cx="10566400" cy="1143000"/>
          </a:xfrm>
        </p:spPr>
        <p:txBody>
          <a:bodyPr/>
          <a:lstStyle/>
          <a:p>
            <a:r>
              <a:rPr lang="en-US" dirty="0"/>
              <a:t>How the Process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828800"/>
            <a:ext cx="9601200" cy="4114800"/>
          </a:xfrm>
        </p:spPr>
        <p:txBody>
          <a:bodyPr/>
          <a:lstStyle/>
          <a:p>
            <a:pPr marL="628650" indent="-62865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Online Members selects a local council, he will appear in under the “Prospect” tab in Officers Online immediately </a:t>
            </a:r>
          </a:p>
          <a:p>
            <a:pPr marL="628650" indent="-62865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council is not selected, he will be assigned to the nearest council, based on parish and personal address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57200"/>
            <a:ext cx="10566400" cy="1143000"/>
          </a:xfrm>
        </p:spPr>
        <p:txBody>
          <a:bodyPr/>
          <a:lstStyle/>
          <a:p>
            <a:r>
              <a:rPr lang="en-US" dirty="0"/>
              <a:t>Transferring E-members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9753600" cy="2057400"/>
          </a:xfrm>
        </p:spPr>
        <p:txBody>
          <a:bodyPr/>
          <a:lstStyle/>
          <a:p>
            <a:pPr marL="628650" indent="-62865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prospects are assigned, they can be viewed in the council’s prospect tab, by the Grand Knights and Financial Secretaries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10566400" cy="1143000"/>
          </a:xfrm>
        </p:spPr>
        <p:txBody>
          <a:bodyPr/>
          <a:lstStyle/>
          <a:p>
            <a:r>
              <a:rPr lang="en-US" dirty="0"/>
              <a:t>Transferring E-members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Content Placeholder 4" descr="Officers Onlin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8"/>
          <a:stretch/>
        </p:blipFill>
        <p:spPr bwMode="auto">
          <a:xfrm>
            <a:off x="2743200" y="1752600"/>
            <a:ext cx="6551628" cy="333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FC6FD5-8A5A-4B97-B33A-07E4B5A0F0F8}"/>
              </a:ext>
            </a:extLst>
          </p:cNvPr>
          <p:cNvSpPr/>
          <p:nvPr/>
        </p:nvSpPr>
        <p:spPr bwMode="auto">
          <a:xfrm>
            <a:off x="3810000" y="4267200"/>
            <a:ext cx="1981200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4A50C4-4D39-4B6F-ADBE-EB302E7AB617}"/>
              </a:ext>
            </a:extLst>
          </p:cNvPr>
          <p:cNvSpPr/>
          <p:nvPr/>
        </p:nvSpPr>
        <p:spPr bwMode="auto">
          <a:xfrm>
            <a:off x="8458200" y="4285672"/>
            <a:ext cx="4572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6AFDEC-B485-419F-904B-0AF7BA108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895123"/>
            <a:ext cx="5239481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</Template>
  <TotalTime>1634</TotalTime>
  <Words>375</Words>
  <Application>Microsoft Office PowerPoint</Application>
  <PresentationFormat>Widescreen</PresentationFormat>
  <Paragraphs>44</Paragraphs>
  <Slides>13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Narrow</vt:lpstr>
      <vt:lpstr>Bookman Old Style</vt:lpstr>
      <vt:lpstr>Calibri</vt:lpstr>
      <vt:lpstr>Times</vt:lpstr>
      <vt:lpstr>Times New Roman</vt:lpstr>
      <vt:lpstr>Trump Mediaeval</vt:lpstr>
      <vt:lpstr>Blank Presentation</vt:lpstr>
      <vt:lpstr>E-Membership</vt:lpstr>
      <vt:lpstr>Free One Year Membership Through Dec 2021</vt:lpstr>
      <vt:lpstr>How are we doing?</vt:lpstr>
      <vt:lpstr>How to Join WWW.kofc.org/Joinus</vt:lpstr>
      <vt:lpstr>PowerPoint Presentation</vt:lpstr>
      <vt:lpstr>Online Member Welcome Packet</vt:lpstr>
      <vt:lpstr>How the Process Works</vt:lpstr>
      <vt:lpstr>Transferring E-members</vt:lpstr>
      <vt:lpstr>Transferring E-members</vt:lpstr>
      <vt:lpstr>Transferring E-members</vt:lpstr>
      <vt:lpstr>E-member Action Plan</vt:lpstr>
      <vt:lpstr>Transferring E-members</vt:lpstr>
      <vt:lpstr>E-membership &amp; agents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Kokot</dc:creator>
  <cp:lastModifiedBy>Tom Marcetti</cp:lastModifiedBy>
  <cp:revision>32</cp:revision>
  <cp:lastPrinted>2016-06-08T13:53:49Z</cp:lastPrinted>
  <dcterms:created xsi:type="dcterms:W3CDTF">2019-06-17T19:17:44Z</dcterms:created>
  <dcterms:modified xsi:type="dcterms:W3CDTF">2021-07-19T22:53:54Z</dcterms:modified>
</cp:coreProperties>
</file>